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3" r:id="rId8"/>
    <p:sldId id="298" r:id="rId9"/>
    <p:sldId id="278" r:id="rId10"/>
    <p:sldId id="288" r:id="rId11"/>
    <p:sldId id="265" r:id="rId12"/>
    <p:sldId id="266" r:id="rId13"/>
    <p:sldId id="267" r:id="rId14"/>
    <p:sldId id="285" r:id="rId15"/>
    <p:sldId id="286" r:id="rId16"/>
    <p:sldId id="287" r:id="rId17"/>
    <p:sldId id="269" r:id="rId18"/>
    <p:sldId id="270" r:id="rId19"/>
    <p:sldId id="274" r:id="rId20"/>
    <p:sldId id="271" r:id="rId21"/>
    <p:sldId id="272" r:id="rId22"/>
    <p:sldId id="299" r:id="rId23"/>
    <p:sldId id="275" r:id="rId24"/>
    <p:sldId id="276" r:id="rId25"/>
    <p:sldId id="289" r:id="rId26"/>
    <p:sldId id="290" r:id="rId27"/>
    <p:sldId id="291" r:id="rId28"/>
    <p:sldId id="277" r:id="rId29"/>
    <p:sldId id="279" r:id="rId30"/>
    <p:sldId id="281" r:id="rId31"/>
    <p:sldId id="280" r:id="rId32"/>
    <p:sldId id="283" r:id="rId33"/>
    <p:sldId id="292" r:id="rId34"/>
    <p:sldId id="284"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notesViewPr>
    <p:cSldViewPr>
      <p:cViewPr varScale="1">
        <p:scale>
          <a:sx n="55" d="100"/>
          <a:sy n="55" d="100"/>
        </p:scale>
        <p:origin x="-283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1FC54E-4F83-4EF3-A60F-9C82C414AB00}" type="datetimeFigureOut">
              <a:rPr lang="en-US" smtClean="0"/>
              <a:t>3/13/2013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4256FE-B048-4AE9-A67D-8BC96B2CE168}" type="slidenum">
              <a:rPr lang="en-US" smtClean="0"/>
              <a:t>‹#›</a:t>
            </a:fld>
            <a:endParaRPr lang="en-US"/>
          </a:p>
        </p:txBody>
      </p:sp>
    </p:spTree>
    <p:extLst>
      <p:ext uri="{BB962C8B-B14F-4D97-AF65-F5344CB8AC3E}">
        <p14:creationId xmlns:p14="http://schemas.microsoft.com/office/powerpoint/2010/main" val="1767919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115824-565B-4CA7-ADD4-8067E2CC5C00}" type="datetimeFigureOut">
              <a:rPr lang="en-US" smtClean="0"/>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86415-4DEC-4198-826E-408919451107}" type="slidenum">
              <a:rPr lang="en-US" smtClean="0"/>
              <a:t>‹#›</a:t>
            </a:fld>
            <a:endParaRPr lang="en-US"/>
          </a:p>
        </p:txBody>
      </p:sp>
    </p:spTree>
    <p:extLst>
      <p:ext uri="{BB962C8B-B14F-4D97-AF65-F5344CB8AC3E}">
        <p14:creationId xmlns:p14="http://schemas.microsoft.com/office/powerpoint/2010/main" val="155268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86415-4DEC-4198-826E-408919451107}" type="slidenum">
              <a:rPr lang="en-US" smtClean="0"/>
              <a:t>11</a:t>
            </a:fld>
            <a:endParaRPr lang="en-US"/>
          </a:p>
        </p:txBody>
      </p:sp>
    </p:spTree>
    <p:extLst>
      <p:ext uri="{BB962C8B-B14F-4D97-AF65-F5344CB8AC3E}">
        <p14:creationId xmlns:p14="http://schemas.microsoft.com/office/powerpoint/2010/main" val="77028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BC75BC-2F82-4684-AF9B-80AB85BC89CA}"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22057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C75BC-2F82-4684-AF9B-80AB85BC89CA}"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300156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C75BC-2F82-4684-AF9B-80AB85BC89CA}"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294135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C75BC-2F82-4684-AF9B-80AB85BC89CA}"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1174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C75BC-2F82-4684-AF9B-80AB85BC89CA}"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11512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C75BC-2F82-4684-AF9B-80AB85BC89CA}"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210449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C75BC-2F82-4684-AF9B-80AB85BC89CA}"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300592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C75BC-2F82-4684-AF9B-80AB85BC89CA}"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165863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C75BC-2F82-4684-AF9B-80AB85BC89CA}"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49506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C75BC-2F82-4684-AF9B-80AB85BC89CA}"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140246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C75BC-2F82-4684-AF9B-80AB85BC89CA}"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6476E-934E-4D8C-A0B2-5076AFA52084}" type="slidenum">
              <a:rPr lang="en-US" smtClean="0"/>
              <a:t>‹#›</a:t>
            </a:fld>
            <a:endParaRPr lang="en-US"/>
          </a:p>
        </p:txBody>
      </p:sp>
    </p:spTree>
    <p:extLst>
      <p:ext uri="{BB962C8B-B14F-4D97-AF65-F5344CB8AC3E}">
        <p14:creationId xmlns:p14="http://schemas.microsoft.com/office/powerpoint/2010/main" val="388031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C75BC-2F82-4684-AF9B-80AB85BC89CA}" type="datetimeFigureOut">
              <a:rPr lang="en-US" smtClean="0"/>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6476E-934E-4D8C-A0B2-5076AFA52084}" type="slidenum">
              <a:rPr lang="en-US" smtClean="0"/>
              <a:t>‹#›</a:t>
            </a:fld>
            <a:endParaRPr lang="en-US"/>
          </a:p>
        </p:txBody>
      </p:sp>
    </p:spTree>
    <p:extLst>
      <p:ext uri="{BB962C8B-B14F-4D97-AF65-F5344CB8AC3E}">
        <p14:creationId xmlns:p14="http://schemas.microsoft.com/office/powerpoint/2010/main" val="40105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dirty="0" smtClean="0"/>
          </a:p>
          <a:p>
            <a:pPr marL="0" indent="0">
              <a:buNone/>
            </a:pPr>
            <a:endParaRPr lang="en-US" i="1" dirty="0" smtClean="0"/>
          </a:p>
          <a:p>
            <a:pPr marL="0" indent="0">
              <a:buNone/>
            </a:pPr>
            <a:endParaRPr lang="en-US" i="1" dirty="0"/>
          </a:p>
          <a:p>
            <a:pPr marL="0" indent="0">
              <a:buNone/>
            </a:pPr>
            <a:r>
              <a:rPr lang="en-US" b="1" i="1" dirty="0" smtClean="0">
                <a:solidFill>
                  <a:schemeClr val="accent3"/>
                </a:solidFill>
              </a:rPr>
              <a:t>“How the message has changed and What Human Resource Professionals Should Know.”</a:t>
            </a:r>
            <a:endParaRPr lang="en-US" b="1" i="1" dirty="0">
              <a:solidFill>
                <a:schemeClr val="accent3"/>
              </a:solidFill>
            </a:endParaRPr>
          </a:p>
        </p:txBody>
      </p:sp>
      <p:sp>
        <p:nvSpPr>
          <p:cNvPr id="2" name="Title 1"/>
          <p:cNvSpPr>
            <a:spLocks noGrp="1"/>
          </p:cNvSpPr>
          <p:nvPr>
            <p:ph type="title"/>
          </p:nvPr>
        </p:nvSpPr>
        <p:spPr/>
        <p:txBody>
          <a:bodyPr>
            <a:normAutofit fontScale="90000"/>
          </a:bodyPr>
          <a:lstStyle/>
          <a:p>
            <a:r>
              <a:rPr lang="en-US" dirty="0" smtClean="0"/>
              <a:t>Building a Foundation and Making the Business  Case for Diversity/Inclusion</a:t>
            </a:r>
            <a:endParaRPr lang="en-US" dirty="0"/>
          </a:p>
        </p:txBody>
      </p:sp>
    </p:spTree>
    <p:extLst>
      <p:ext uri="{BB962C8B-B14F-4D97-AF65-F5344CB8AC3E}">
        <p14:creationId xmlns:p14="http://schemas.microsoft.com/office/powerpoint/2010/main" val="3672610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a:t>
            </a:r>
            <a:br>
              <a:rPr lang="en-US" dirty="0" smtClean="0"/>
            </a:br>
            <a:r>
              <a:rPr lang="en-US" dirty="0" smtClean="0"/>
              <a:t>Women in Education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Women earned four-year degrees at a rate equal to that of men in 2010:</a:t>
            </a:r>
          </a:p>
          <a:p>
            <a:pPr marL="0" indent="0">
              <a:buNone/>
            </a:pPr>
            <a:r>
              <a:rPr lang="en-US" b="1" dirty="0" smtClean="0"/>
              <a:t>Year</a:t>
            </a:r>
            <a:r>
              <a:rPr lang="en-US" b="1" dirty="0"/>
              <a:t>	</a:t>
            </a:r>
            <a:r>
              <a:rPr lang="en-US" b="1" dirty="0" smtClean="0"/>
              <a:t>		Men%		Women%</a:t>
            </a:r>
          </a:p>
          <a:p>
            <a:pPr marL="0" indent="0">
              <a:buNone/>
            </a:pPr>
            <a:r>
              <a:rPr lang="en-US" dirty="0" smtClean="0"/>
              <a:t>1990			 24.4		   	   18.4</a:t>
            </a:r>
          </a:p>
          <a:p>
            <a:pPr marL="0" indent="0">
              <a:buNone/>
            </a:pPr>
            <a:r>
              <a:rPr lang="en-US" dirty="0" smtClean="0"/>
              <a:t>2000			 27.8		   	   23.6</a:t>
            </a:r>
            <a:endParaRPr lang="en-US" dirty="0"/>
          </a:p>
          <a:p>
            <a:pPr marL="0" indent="0">
              <a:buNone/>
            </a:pPr>
            <a:r>
              <a:rPr lang="en-US" dirty="0" smtClean="0"/>
              <a:t>2010			 30.3		   	   29.6</a:t>
            </a:r>
          </a:p>
          <a:p>
            <a:pPr marL="0" indent="0">
              <a:buNone/>
            </a:pPr>
            <a:endParaRPr lang="en-US" u="sng" dirty="0" smtClean="0"/>
          </a:p>
          <a:p>
            <a:pPr marL="0" indent="0">
              <a:buNone/>
            </a:pPr>
            <a:r>
              <a:rPr lang="en-US" dirty="0" smtClean="0"/>
              <a:t>In 2012, women earned </a:t>
            </a:r>
            <a:r>
              <a:rPr lang="en-US" smtClean="0"/>
              <a:t>four-year degrees </a:t>
            </a:r>
            <a:r>
              <a:rPr lang="en-US" dirty="0" smtClean="0"/>
              <a:t>at a rate greater </a:t>
            </a:r>
            <a:r>
              <a:rPr lang="en-US" smtClean="0"/>
              <a:t>than men:</a:t>
            </a:r>
            <a:endParaRPr lang="en-US" dirty="0" smtClean="0"/>
          </a:p>
          <a:p>
            <a:pPr marL="0" indent="0">
              <a:buNone/>
            </a:pPr>
            <a:r>
              <a:rPr lang="en-US" smtClean="0"/>
              <a:t>MEN</a:t>
            </a:r>
            <a:r>
              <a:rPr lang="en-US" dirty="0" smtClean="0"/>
              <a:t>: 19,415	  WOMEN: </a:t>
            </a:r>
            <a:r>
              <a:rPr lang="en-US" u="sng" dirty="0" smtClean="0"/>
              <a:t>21,416 </a:t>
            </a:r>
            <a:r>
              <a:rPr lang="en-US" dirty="0" smtClean="0"/>
              <a:t>		</a:t>
            </a:r>
            <a:endParaRPr lang="en-US" dirty="0"/>
          </a:p>
        </p:txBody>
      </p:sp>
    </p:spTree>
    <p:extLst>
      <p:ext uri="{BB962C8B-B14F-4D97-AF65-F5344CB8AC3E}">
        <p14:creationId xmlns:p14="http://schemas.microsoft.com/office/powerpoint/2010/main" val="1540640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Women Owned Businesses</a:t>
            </a:r>
            <a:endParaRPr lang="en-US" dirty="0"/>
          </a:p>
        </p:txBody>
      </p:sp>
      <p:sp>
        <p:nvSpPr>
          <p:cNvPr id="3" name="Content Placeholder 2"/>
          <p:cNvSpPr>
            <a:spLocks noGrp="1"/>
          </p:cNvSpPr>
          <p:nvPr>
            <p:ph idx="1"/>
          </p:nvPr>
        </p:nvSpPr>
        <p:spPr/>
        <p:txBody>
          <a:bodyPr/>
          <a:lstStyle/>
          <a:p>
            <a:endParaRPr lang="en-US" i="1" u="sng" dirty="0" smtClean="0"/>
          </a:p>
          <a:p>
            <a:r>
              <a:rPr lang="en-US" dirty="0" smtClean="0"/>
              <a:t>7.8 million businesses owned by women in 2007 (an increase of 20.1% from 2002).</a:t>
            </a:r>
          </a:p>
          <a:p>
            <a:r>
              <a:rPr lang="en-US" dirty="0" smtClean="0"/>
              <a:t>Represent 29% of all U.S. businesses (non farming)    </a:t>
            </a:r>
          </a:p>
          <a:p>
            <a:r>
              <a:rPr lang="en-US" dirty="0" smtClean="0"/>
              <a:t>7.6 million employees</a:t>
            </a:r>
          </a:p>
          <a:p>
            <a:pPr marL="0" indent="0">
              <a:buNone/>
            </a:pPr>
            <a:endParaRPr lang="en-US" dirty="0" smtClean="0"/>
          </a:p>
          <a:p>
            <a:pPr marL="0" indent="0">
              <a:buNone/>
            </a:pPr>
            <a:r>
              <a:rPr lang="en-US" dirty="0" smtClean="0"/>
              <a:t>MBDA; US </a:t>
            </a:r>
            <a:r>
              <a:rPr lang="en-US" dirty="0" err="1" smtClean="0"/>
              <a:t>Dept</a:t>
            </a:r>
            <a:r>
              <a:rPr lang="en-US" dirty="0" smtClean="0"/>
              <a:t> of Commerce, 2010</a:t>
            </a:r>
            <a:endParaRPr lang="en-US" dirty="0"/>
          </a:p>
          <a:p>
            <a:pPr marL="0" indent="0">
              <a:buNone/>
            </a:pPr>
            <a:endParaRPr lang="en-US" dirty="0"/>
          </a:p>
        </p:txBody>
      </p:sp>
    </p:spTree>
    <p:extLst>
      <p:ext uri="{BB962C8B-B14F-4D97-AF65-F5344CB8AC3E}">
        <p14:creationId xmlns:p14="http://schemas.microsoft.com/office/powerpoint/2010/main" val="4107111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Diversity and Inclusion 2013</a:t>
            </a:r>
            <a:br>
              <a:rPr lang="en-US" dirty="0" smtClean="0"/>
            </a:br>
            <a:r>
              <a:rPr lang="en-US" dirty="0" smtClean="0"/>
              <a:t>Minority Owned Businesses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As the Nation’s population demographics change, so too has the U.S. business community. </a:t>
            </a:r>
          </a:p>
          <a:p>
            <a:r>
              <a:rPr lang="en-US" dirty="0" smtClean="0"/>
              <a:t>Between 2002 and 2007, the number of minority firms grew by 46%, compared to 18% for all U.S. firms during the same period.</a:t>
            </a:r>
          </a:p>
          <a:p>
            <a:r>
              <a:rPr lang="en-US" dirty="0" smtClean="0"/>
              <a:t>Minority owned firms employed approximately 5.9 million people in 2007, up from 4.7 million in 2002.</a:t>
            </a:r>
          </a:p>
          <a:p>
            <a:pPr marL="0" indent="0">
              <a:buNone/>
            </a:pPr>
            <a:endParaRPr lang="en-US" dirty="0" smtClean="0"/>
          </a:p>
          <a:p>
            <a:pPr marL="0" indent="0">
              <a:buNone/>
            </a:pPr>
            <a:r>
              <a:rPr lang="en-US" dirty="0" smtClean="0"/>
              <a:t>MBDA; US </a:t>
            </a:r>
            <a:r>
              <a:rPr lang="en-US" dirty="0" err="1" smtClean="0"/>
              <a:t>Dept</a:t>
            </a:r>
            <a:r>
              <a:rPr lang="en-US" dirty="0" smtClean="0"/>
              <a:t> of Commerce; 2010</a:t>
            </a:r>
            <a:endParaRPr lang="en-US" dirty="0"/>
          </a:p>
        </p:txBody>
      </p:sp>
    </p:spTree>
    <p:extLst>
      <p:ext uri="{BB962C8B-B14F-4D97-AF65-F5344CB8AC3E}">
        <p14:creationId xmlns:p14="http://schemas.microsoft.com/office/powerpoint/2010/main" val="695089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SHRM Workplace Forecast 2011</a:t>
            </a:r>
            <a:endParaRPr lang="en-US" dirty="0"/>
          </a:p>
        </p:txBody>
      </p:sp>
      <p:sp>
        <p:nvSpPr>
          <p:cNvPr id="3" name="Content Placeholder 2"/>
          <p:cNvSpPr>
            <a:spLocks noGrp="1"/>
          </p:cNvSpPr>
          <p:nvPr>
            <p:ph idx="1"/>
          </p:nvPr>
        </p:nvSpPr>
        <p:spPr/>
        <p:txBody>
          <a:bodyPr/>
          <a:lstStyle/>
          <a:p>
            <a:pPr marL="0" indent="0" algn="ctr">
              <a:buNone/>
            </a:pPr>
            <a:r>
              <a:rPr lang="en-US" dirty="0" smtClean="0"/>
              <a:t>Demographics and Society</a:t>
            </a:r>
          </a:p>
          <a:p>
            <a:pPr marL="0" indent="0">
              <a:buNone/>
            </a:pPr>
            <a:r>
              <a:rPr lang="en-US" dirty="0" smtClean="0"/>
              <a:t>Changes in demographic and social conditions will factor heavily into HR professionals’ strategies for the foreseeable future.  </a:t>
            </a:r>
            <a:r>
              <a:rPr lang="en-US" u="sng" dirty="0" smtClean="0"/>
              <a:t>Demographics and Society </a:t>
            </a:r>
            <a:r>
              <a:rPr lang="en-US" dirty="0" smtClean="0"/>
              <a:t>focuses on age, race, sex, geographic location and cultural background of the workforce.</a:t>
            </a:r>
            <a:endParaRPr lang="en-US" dirty="0"/>
          </a:p>
        </p:txBody>
      </p:sp>
    </p:spTree>
    <p:extLst>
      <p:ext uri="{BB962C8B-B14F-4D97-AF65-F5344CB8AC3E}">
        <p14:creationId xmlns:p14="http://schemas.microsoft.com/office/powerpoint/2010/main" val="598818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Demographic and Social Trends</a:t>
            </a:r>
            <a:endParaRPr lang="en-US" dirty="0"/>
          </a:p>
        </p:txBody>
      </p:sp>
      <p:sp>
        <p:nvSpPr>
          <p:cNvPr id="3" name="Content Placeholder 2"/>
          <p:cNvSpPr>
            <a:spLocks noGrp="1"/>
          </p:cNvSpPr>
          <p:nvPr>
            <p:ph idx="1"/>
          </p:nvPr>
        </p:nvSpPr>
        <p:spPr/>
        <p:txBody>
          <a:bodyPr>
            <a:normAutofit/>
          </a:bodyPr>
          <a:lstStyle/>
          <a:p>
            <a:r>
              <a:rPr lang="en-US" dirty="0" smtClean="0"/>
              <a:t>Large numbers of Baby Boomers (1945-1964) leaving the workforce around the same time.</a:t>
            </a:r>
          </a:p>
          <a:p>
            <a:r>
              <a:rPr lang="en-US" dirty="0" smtClean="0"/>
              <a:t>A global shortage of skilled workers</a:t>
            </a:r>
          </a:p>
          <a:p>
            <a:r>
              <a:rPr lang="en-US" dirty="0" smtClean="0"/>
              <a:t>Growth in the number of employees with caring responsibilities (elder care, child care, both child and elder care at the same time).</a:t>
            </a:r>
          </a:p>
          <a:p>
            <a:r>
              <a:rPr lang="en-US" dirty="0" smtClean="0"/>
              <a:t>Increased employee demand for workplace flexibility</a:t>
            </a:r>
            <a:endParaRPr lang="en-US" dirty="0"/>
          </a:p>
        </p:txBody>
      </p:sp>
    </p:spTree>
    <p:extLst>
      <p:ext uri="{BB962C8B-B14F-4D97-AF65-F5344CB8AC3E}">
        <p14:creationId xmlns:p14="http://schemas.microsoft.com/office/powerpoint/2010/main" val="3087714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Demographic and Social Trends cont.</a:t>
            </a:r>
            <a:endParaRPr lang="en-US" dirty="0"/>
          </a:p>
        </p:txBody>
      </p:sp>
      <p:sp>
        <p:nvSpPr>
          <p:cNvPr id="3" name="Content Placeholder 2"/>
          <p:cNvSpPr>
            <a:spLocks noGrp="1"/>
          </p:cNvSpPr>
          <p:nvPr>
            <p:ph idx="1"/>
          </p:nvPr>
        </p:nvSpPr>
        <p:spPr/>
        <p:txBody>
          <a:bodyPr>
            <a:normAutofit/>
          </a:bodyPr>
          <a:lstStyle/>
          <a:p>
            <a:r>
              <a:rPr lang="en-US" dirty="0" smtClean="0"/>
              <a:t>An increased proportion of older workers in the workplace </a:t>
            </a:r>
          </a:p>
          <a:p>
            <a:r>
              <a:rPr lang="en-US" dirty="0" smtClean="0"/>
              <a:t>Growth in the number of employees with English as a second language</a:t>
            </a:r>
          </a:p>
          <a:p>
            <a:r>
              <a:rPr lang="en-US" dirty="0" smtClean="0"/>
              <a:t>Higher rates of immigration and an increase in the number of foreign-born workers</a:t>
            </a:r>
          </a:p>
          <a:p>
            <a:r>
              <a:rPr lang="en-US" dirty="0" smtClean="0"/>
              <a:t>Growth in the recognition and response to generational differences among employees</a:t>
            </a:r>
            <a:endParaRPr lang="en-US" dirty="0"/>
          </a:p>
        </p:txBody>
      </p:sp>
    </p:spTree>
    <p:extLst>
      <p:ext uri="{BB962C8B-B14F-4D97-AF65-F5344CB8AC3E}">
        <p14:creationId xmlns:p14="http://schemas.microsoft.com/office/powerpoint/2010/main" val="28698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Demographic and Social Trends</a:t>
            </a:r>
            <a:br>
              <a:rPr lang="en-US" dirty="0" smtClean="0"/>
            </a:br>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Increase in the number of employees with disabilities in the workforce</a:t>
            </a:r>
          </a:p>
          <a:p>
            <a:r>
              <a:rPr lang="en-US" dirty="0" smtClean="0"/>
              <a:t>Increased labor force participation rates of women</a:t>
            </a:r>
          </a:p>
          <a:p>
            <a:r>
              <a:rPr lang="en-US" dirty="0" smtClean="0"/>
              <a:t>Growth in religious diversity in the workplace</a:t>
            </a:r>
          </a:p>
          <a:p>
            <a:pPr marL="0" indent="0">
              <a:buNone/>
            </a:pPr>
            <a:endParaRPr lang="en-US" dirty="0" smtClean="0"/>
          </a:p>
          <a:p>
            <a:pPr marL="0" indent="0">
              <a:buNone/>
            </a:pPr>
            <a:r>
              <a:rPr lang="en-US" dirty="0" smtClean="0"/>
              <a:t>Complete list can be found in SHRM Workplace Forecast (SHRM 2011)</a:t>
            </a:r>
            <a:endParaRPr lang="en-US" dirty="0"/>
          </a:p>
        </p:txBody>
      </p:sp>
    </p:spTree>
    <p:extLst>
      <p:ext uri="{BB962C8B-B14F-4D97-AF65-F5344CB8AC3E}">
        <p14:creationId xmlns:p14="http://schemas.microsoft.com/office/powerpoint/2010/main" val="3820922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Diversity and Inclusion 2013</a:t>
            </a:r>
            <a:br>
              <a:rPr lang="en-US" dirty="0" smtClean="0"/>
            </a:br>
            <a:r>
              <a:rPr lang="en-US" dirty="0" smtClean="0"/>
              <a:t>Why a diversity and inclusion strategy?</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minimize the potential for discrimination lawsuits</a:t>
            </a:r>
          </a:p>
          <a:p>
            <a:r>
              <a:rPr lang="en-US" dirty="0" smtClean="0"/>
              <a:t>Accountability </a:t>
            </a:r>
          </a:p>
          <a:p>
            <a:r>
              <a:rPr lang="en-US" dirty="0" smtClean="0"/>
              <a:t>Maintain competitive </a:t>
            </a:r>
            <a:r>
              <a:rPr lang="en-US" smtClean="0"/>
              <a:t>edge </a:t>
            </a:r>
          </a:p>
          <a:p>
            <a:r>
              <a:rPr lang="en-US" smtClean="0"/>
              <a:t>To </a:t>
            </a:r>
            <a:r>
              <a:rPr lang="en-US" dirty="0" smtClean="0"/>
              <a:t>address a particular diversity related issue</a:t>
            </a:r>
          </a:p>
          <a:p>
            <a:r>
              <a:rPr lang="en-US" dirty="0" smtClean="0"/>
              <a:t>Improve communication skills; strengthen teams</a:t>
            </a:r>
          </a:p>
          <a:p>
            <a:r>
              <a:rPr lang="en-US" dirty="0" smtClean="0"/>
              <a:t>Realization that the workforce, customers and vendors are changing</a:t>
            </a:r>
          </a:p>
          <a:p>
            <a:r>
              <a:rPr lang="en-US" dirty="0" smtClean="0"/>
              <a:t>Mandated by EEOC</a:t>
            </a:r>
          </a:p>
          <a:p>
            <a:r>
              <a:rPr lang="en-US" dirty="0" smtClean="0"/>
              <a:t>Profitability – to impact the bottom line</a:t>
            </a:r>
          </a:p>
          <a:p>
            <a:endParaRPr lang="en-US" dirty="0" smtClean="0"/>
          </a:p>
          <a:p>
            <a:endParaRPr lang="en-US" dirty="0" smtClean="0"/>
          </a:p>
          <a:p>
            <a:endParaRPr lang="en-US" dirty="0"/>
          </a:p>
        </p:txBody>
      </p:sp>
    </p:spTree>
    <p:extLst>
      <p:ext uri="{BB962C8B-B14F-4D97-AF65-F5344CB8AC3E}">
        <p14:creationId xmlns:p14="http://schemas.microsoft.com/office/powerpoint/2010/main" val="4275954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Diversity and Inclusion 2013</a:t>
            </a:r>
            <a:br>
              <a:rPr lang="en-US" b="1" dirty="0" smtClean="0"/>
            </a:br>
            <a:r>
              <a:rPr lang="en-US" b="1" dirty="0" smtClean="0"/>
              <a:t>EEOC claims filed 2010, 2011, 2012   </a:t>
            </a:r>
            <a:endParaRPr lang="en-US" b="1" dirty="0"/>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smtClean="0"/>
              <a:t> </a:t>
            </a:r>
            <a:endParaRPr lang="en-US"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a:p>
          <a:p>
            <a:pPr marL="0" indent="0">
              <a:buFont typeface="Arial" pitchFamily="34" charset="0"/>
              <a:buNone/>
            </a:pPr>
            <a:endParaRPr lang="en-US" dirty="0" smtClean="0"/>
          </a:p>
          <a:p>
            <a:pPr marL="0" indent="0">
              <a:buFont typeface="Arial" pitchFamily="34" charset="0"/>
              <a:buNone/>
            </a:pPr>
            <a:r>
              <a:rPr lang="en-US" sz="9600" b="1" dirty="0" smtClean="0"/>
              <a:t>Total Number of EEOC Claims filed last three years:</a:t>
            </a:r>
          </a:p>
          <a:p>
            <a:pPr marL="0" indent="0">
              <a:buFont typeface="Arial" pitchFamily="34" charset="0"/>
              <a:buNone/>
            </a:pPr>
            <a:endParaRPr lang="en-US" sz="9600" b="1" dirty="0" smtClean="0"/>
          </a:p>
          <a:p>
            <a:pPr marL="0" indent="0">
              <a:buFont typeface="Arial" pitchFamily="34" charset="0"/>
              <a:buNone/>
            </a:pPr>
            <a:r>
              <a:rPr lang="en-US" sz="9600" b="1" dirty="0" smtClean="0"/>
              <a:t>2010</a:t>
            </a:r>
            <a:r>
              <a:rPr lang="en-US" sz="9600" dirty="0" smtClean="0"/>
              <a:t>:  99,922		</a:t>
            </a:r>
            <a:r>
              <a:rPr lang="en-US" sz="9600" b="1" dirty="0" smtClean="0"/>
              <a:t>2011</a:t>
            </a:r>
            <a:r>
              <a:rPr lang="en-US" sz="9600" dirty="0" smtClean="0"/>
              <a:t>:  99,947		</a:t>
            </a:r>
            <a:r>
              <a:rPr lang="en-US" sz="9600" b="1" dirty="0" smtClean="0"/>
              <a:t>2012</a:t>
            </a:r>
            <a:r>
              <a:rPr lang="en-US" sz="9600" dirty="0" smtClean="0"/>
              <a:t>:  99,412</a:t>
            </a:r>
            <a:endParaRPr lang="en-US" sz="9600" dirty="0"/>
          </a:p>
          <a:p>
            <a:pPr marL="0" indent="0">
              <a:buFont typeface="Arial" pitchFamily="34" charset="0"/>
              <a:buNone/>
            </a:pPr>
            <a:endParaRPr lang="en-US" sz="9600" dirty="0"/>
          </a:p>
          <a:p>
            <a:pPr marL="0" indent="0">
              <a:buFont typeface="Arial" pitchFamily="34" charset="0"/>
              <a:buNone/>
            </a:pPr>
            <a:r>
              <a:rPr lang="en-US" sz="9600" dirty="0" smtClean="0"/>
              <a:t>	</a:t>
            </a:r>
          </a:p>
          <a:p>
            <a:pPr marL="0" indent="0">
              <a:buFont typeface="Arial" pitchFamily="34" charset="0"/>
              <a:buNone/>
            </a:pPr>
            <a:r>
              <a:rPr lang="en-US" sz="9600" dirty="0" smtClean="0"/>
              <a:t>The last three consecutive years, the largest number of claims filed each year were “Retaliation All Statutes.”  </a:t>
            </a:r>
          </a:p>
          <a:p>
            <a:pPr marL="0" indent="0">
              <a:buFont typeface="Arial" pitchFamily="34" charset="0"/>
              <a:buNone/>
            </a:pPr>
            <a:endParaRPr lang="en-US" sz="9600" dirty="0"/>
          </a:p>
          <a:p>
            <a:pPr marL="0" indent="0">
              <a:buFont typeface="Arial" pitchFamily="34" charset="0"/>
              <a:buNone/>
            </a:pPr>
            <a:r>
              <a:rPr lang="en-US" sz="9600" dirty="0" smtClean="0"/>
              <a:t>The second largest number of claims were “Race.”</a:t>
            </a:r>
          </a:p>
          <a:p>
            <a:pPr marL="0" indent="0">
              <a:buFont typeface="Arial" pitchFamily="34" charset="0"/>
              <a:buNone/>
            </a:pPr>
            <a:endParaRPr lang="en-US" sz="9600" dirty="0"/>
          </a:p>
          <a:p>
            <a:pPr marL="0" indent="0">
              <a:buFont typeface="Arial" pitchFamily="34" charset="0"/>
              <a:buNone/>
            </a:pPr>
            <a:r>
              <a:rPr lang="en-US" sz="9600" dirty="0" smtClean="0"/>
              <a:t>Third largest, “Retaliation Title VII Only.”					</a:t>
            </a:r>
            <a:r>
              <a:rPr lang="en-US" sz="5100" dirty="0" smtClean="0"/>
              <a:t>								</a:t>
            </a:r>
          </a:p>
          <a:p>
            <a:pPr marL="0" indent="0">
              <a:buFont typeface="Arial" pitchFamily="34" charset="0"/>
              <a:buNone/>
            </a:pPr>
            <a:r>
              <a:rPr lang="en-US" sz="5100" dirty="0" smtClean="0"/>
              <a:t> </a:t>
            </a:r>
          </a:p>
          <a:p>
            <a:pPr marL="0" indent="0">
              <a:buFont typeface="Arial" pitchFamily="34" charset="0"/>
              <a:buNone/>
            </a:pPr>
            <a:r>
              <a:rPr lang="en-US" dirty="0" smtClean="0"/>
              <a:t> </a:t>
            </a:r>
          </a:p>
          <a:p>
            <a:pPr marL="0" indent="0">
              <a:buFont typeface="Arial" pitchFamily="34" charset="0"/>
              <a:buNone/>
            </a:pPr>
            <a:r>
              <a:rPr lang="en-US" dirty="0" smtClean="0"/>
              <a:t> </a:t>
            </a:r>
          </a:p>
          <a:p>
            <a:pPr marL="0" indent="0">
              <a:buFont typeface="Arial" pitchFamily="34" charset="0"/>
              <a:buNone/>
            </a:pPr>
            <a:r>
              <a:rPr lang="en-US" dirty="0" smtClean="0"/>
              <a:t> </a:t>
            </a:r>
            <a:endParaRPr lang="en-US" dirty="0"/>
          </a:p>
        </p:txBody>
      </p:sp>
    </p:spTree>
    <p:extLst>
      <p:ext uri="{BB962C8B-B14F-4D97-AF65-F5344CB8AC3E}">
        <p14:creationId xmlns:p14="http://schemas.microsoft.com/office/powerpoint/2010/main" val="62956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Changes to Marketing Strategies </a:t>
            </a:r>
            <a:endParaRPr lang="en-US" dirty="0"/>
          </a:p>
        </p:txBody>
      </p:sp>
      <p:sp>
        <p:nvSpPr>
          <p:cNvPr id="5" name="Content Placeholder 4"/>
          <p:cNvSpPr>
            <a:spLocks noGrp="1"/>
          </p:cNvSpPr>
          <p:nvPr>
            <p:ph idx="1"/>
          </p:nvPr>
        </p:nvSpPr>
        <p:spPr/>
        <p:txBody>
          <a:bodyPr>
            <a:normAutofit/>
          </a:bodyPr>
          <a:lstStyle/>
          <a:p>
            <a:r>
              <a:rPr lang="en-US" dirty="0" smtClean="0"/>
              <a:t>Today’s Family</a:t>
            </a:r>
          </a:p>
          <a:p>
            <a:r>
              <a:rPr lang="en-US" dirty="0" smtClean="0"/>
              <a:t>U.S. Army</a:t>
            </a:r>
          </a:p>
          <a:p>
            <a:r>
              <a:rPr lang="en-US" dirty="0" smtClean="0"/>
              <a:t>National Penn Bank</a:t>
            </a:r>
          </a:p>
          <a:p>
            <a:r>
              <a:rPr lang="en-US" dirty="0" smtClean="0"/>
              <a:t>Hallmark Cards</a:t>
            </a:r>
          </a:p>
          <a:p>
            <a:r>
              <a:rPr lang="en-US" dirty="0" smtClean="0"/>
              <a:t>Gay Households </a:t>
            </a:r>
          </a:p>
          <a:p>
            <a:r>
              <a:rPr lang="en-US" dirty="0" smtClean="0"/>
              <a:t>Mattel - Barbie Dolls</a:t>
            </a:r>
          </a:p>
          <a:p>
            <a:r>
              <a:rPr lang="en-US" dirty="0" smtClean="0"/>
              <a:t>Ghetto-</a:t>
            </a:r>
            <a:r>
              <a:rPr lang="en-US" dirty="0" err="1" smtClean="0"/>
              <a:t>opoly</a:t>
            </a:r>
            <a:endParaRPr lang="en-US" dirty="0" smtClean="0"/>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511699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t>
            </a:r>
            <a:br>
              <a:rPr lang="en-US" dirty="0" smtClean="0"/>
            </a:br>
            <a:r>
              <a:rPr lang="en-US" dirty="0" smtClean="0"/>
              <a:t>The message in the 90’s </a:t>
            </a:r>
            <a:endParaRPr lang="en-US" dirty="0"/>
          </a:p>
        </p:txBody>
      </p:sp>
      <p:sp>
        <p:nvSpPr>
          <p:cNvPr id="5" name="Content Placeholder 4"/>
          <p:cNvSpPr>
            <a:spLocks noGrp="1"/>
          </p:cNvSpPr>
          <p:nvPr>
            <p:ph idx="1"/>
          </p:nvPr>
        </p:nvSpPr>
        <p:spPr/>
        <p:txBody>
          <a:bodyPr>
            <a:normAutofit fontScale="70000" lnSpcReduction="20000"/>
          </a:bodyPr>
          <a:lstStyle/>
          <a:p>
            <a:endParaRPr lang="en-US" dirty="0" smtClean="0"/>
          </a:p>
          <a:p>
            <a:pPr marL="0" indent="0">
              <a:buNone/>
            </a:pPr>
            <a:r>
              <a:rPr lang="en-US" dirty="0" smtClean="0"/>
              <a:t>DIVERSITY AWARENESS AND SENSITIVITY </a:t>
            </a:r>
          </a:p>
          <a:p>
            <a:pPr marL="0" indent="0">
              <a:buNone/>
            </a:pPr>
            <a:r>
              <a:rPr lang="en-US" dirty="0" smtClean="0"/>
              <a:t>1990 – 1995</a:t>
            </a:r>
          </a:p>
          <a:p>
            <a:r>
              <a:rPr lang="en-US" dirty="0" smtClean="0"/>
              <a:t>Be Nice</a:t>
            </a:r>
          </a:p>
          <a:p>
            <a:r>
              <a:rPr lang="en-US" dirty="0" smtClean="0"/>
              <a:t>Treat Everybody with Dignity and Respect</a:t>
            </a:r>
          </a:p>
          <a:p>
            <a:r>
              <a:rPr lang="en-US" dirty="0" smtClean="0"/>
              <a:t>Lot of Self-Analysis</a:t>
            </a:r>
          </a:p>
          <a:p>
            <a:r>
              <a:rPr lang="en-US" dirty="0" smtClean="0"/>
              <a:t>Adhering to laws and regulations; Compliance</a:t>
            </a:r>
          </a:p>
          <a:p>
            <a:r>
              <a:rPr lang="en-US" dirty="0" smtClean="0"/>
              <a:t>Broadening recruitment efforts</a:t>
            </a:r>
          </a:p>
          <a:p>
            <a:r>
              <a:rPr lang="en-US" dirty="0" smtClean="0"/>
              <a:t>Review hiring and promotion practices</a:t>
            </a:r>
          </a:p>
          <a:p>
            <a:r>
              <a:rPr lang="en-US" dirty="0" smtClean="0"/>
              <a:t>Emphasis on Diversity Training and Education</a:t>
            </a:r>
          </a:p>
          <a:p>
            <a:endParaRPr lang="en-US" dirty="0" smtClean="0"/>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693382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What is Diversity and Inclusion?</a:t>
            </a:r>
            <a:endParaRPr lang="en-US" dirty="0"/>
          </a:p>
        </p:txBody>
      </p:sp>
      <p:sp>
        <p:nvSpPr>
          <p:cNvPr id="5" name="Content Placeholder 4"/>
          <p:cNvSpPr>
            <a:spLocks noGrp="1"/>
          </p:cNvSpPr>
          <p:nvPr>
            <p:ph idx="1"/>
          </p:nvPr>
        </p:nvSpPr>
        <p:spPr/>
        <p:txBody>
          <a:bodyPr/>
          <a:lstStyle/>
          <a:p>
            <a:pPr marL="0" indent="0">
              <a:buNone/>
            </a:pPr>
            <a:r>
              <a:rPr lang="en-US" dirty="0" smtClean="0"/>
              <a:t>Wikipedia’s definition:</a:t>
            </a:r>
          </a:p>
          <a:p>
            <a:pPr marL="0" indent="0">
              <a:buNone/>
            </a:pPr>
            <a:r>
              <a:rPr lang="en-US" dirty="0" smtClean="0"/>
              <a:t>“</a:t>
            </a:r>
            <a:r>
              <a:rPr lang="en-US" u="sng" dirty="0" smtClean="0"/>
              <a:t>Diversity</a:t>
            </a:r>
            <a:r>
              <a:rPr lang="en-US" dirty="0" smtClean="0"/>
              <a:t> is a business tactic that encourages diversity to better serve a heterogeneous customer base.”</a:t>
            </a:r>
          </a:p>
          <a:p>
            <a:pPr marL="0" indent="0">
              <a:buNone/>
            </a:pPr>
            <a:endParaRPr lang="en-US" dirty="0"/>
          </a:p>
          <a:p>
            <a:pPr marL="0" indent="0">
              <a:buNone/>
            </a:pPr>
            <a:r>
              <a:rPr lang="en-US" u="sng" dirty="0" smtClean="0"/>
              <a:t>Diversity</a:t>
            </a:r>
            <a:r>
              <a:rPr lang="en-US" dirty="0" smtClean="0"/>
              <a:t> is “The collection of similarities we were born with, experiences we have had and the choices we have made.”</a:t>
            </a:r>
            <a:endParaRPr lang="en-US" dirty="0"/>
          </a:p>
        </p:txBody>
      </p:sp>
    </p:spTree>
    <p:extLst>
      <p:ext uri="{BB962C8B-B14F-4D97-AF65-F5344CB8AC3E}">
        <p14:creationId xmlns:p14="http://schemas.microsoft.com/office/powerpoint/2010/main" val="2051582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What is Diversity and Inclusion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Trainer’s Diversity Source Book:</a:t>
            </a:r>
          </a:p>
          <a:p>
            <a:pPr marL="0" indent="0">
              <a:buNone/>
            </a:pPr>
            <a:r>
              <a:rPr lang="en-US" dirty="0" smtClean="0"/>
              <a:t>“</a:t>
            </a:r>
            <a:r>
              <a:rPr lang="en-US" u="sng" dirty="0" smtClean="0"/>
              <a:t>Diversity</a:t>
            </a:r>
            <a:r>
              <a:rPr lang="en-US" dirty="0" smtClean="0"/>
              <a:t> includes every aspect of a human being; all of the things you can see and those things that you can’t see.</a:t>
            </a:r>
          </a:p>
          <a:p>
            <a:pPr marL="0" indent="0">
              <a:buNone/>
            </a:pPr>
            <a:r>
              <a:rPr lang="en-US" u="sng" dirty="0" smtClean="0"/>
              <a:t>“Inclusion</a:t>
            </a:r>
            <a:r>
              <a:rPr lang="en-US" dirty="0" smtClean="0"/>
              <a:t> is the act or process of using the information, tools, skills, insights that each individual has to offer for the mutual benefit and gain of everyone.  It also includes providing everyone with opportunities, their thoughts, ideas and concerns, thus resulting in employees feeling valued and respected.”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12840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What is Diversity and Inclusion</a:t>
            </a:r>
            <a:endParaRPr lang="en-US" dirty="0"/>
          </a:p>
        </p:txBody>
      </p:sp>
      <p:sp>
        <p:nvSpPr>
          <p:cNvPr id="3" name="Content Placeholder 2"/>
          <p:cNvSpPr>
            <a:spLocks noGrp="1"/>
          </p:cNvSpPr>
          <p:nvPr>
            <p:ph idx="1"/>
          </p:nvPr>
        </p:nvSpPr>
        <p:spPr/>
        <p:txBody>
          <a:bodyPr/>
          <a:lstStyle/>
          <a:p>
            <a:pPr marL="0" indent="0">
              <a:buNone/>
            </a:pPr>
            <a:r>
              <a:rPr lang="en-US" dirty="0" smtClean="0"/>
              <a:t>Recent SHRM article written by Steve Bates  quoting various Diversity and Inclusion Practitioners said it best:</a:t>
            </a:r>
          </a:p>
          <a:p>
            <a:pPr marL="0" indent="0">
              <a:buNone/>
            </a:pPr>
            <a:endParaRPr lang="en-US" dirty="0"/>
          </a:p>
          <a:p>
            <a:pPr marL="0" indent="0">
              <a:buNone/>
            </a:pPr>
            <a:r>
              <a:rPr lang="en-US" dirty="0" smtClean="0"/>
              <a:t>“</a:t>
            </a:r>
            <a:r>
              <a:rPr lang="en-US" u="sng" dirty="0" smtClean="0"/>
              <a:t>Diversity</a:t>
            </a:r>
            <a:r>
              <a:rPr lang="en-US" dirty="0" smtClean="0"/>
              <a:t> is about counting people while “</a:t>
            </a:r>
            <a:r>
              <a:rPr lang="en-US" u="sng" dirty="0" smtClean="0"/>
              <a:t>Inclusion”</a:t>
            </a:r>
            <a:r>
              <a:rPr lang="en-US" dirty="0" smtClean="0"/>
              <a:t> is about making people count.”</a:t>
            </a:r>
            <a:endParaRPr lang="en-US" dirty="0"/>
          </a:p>
        </p:txBody>
      </p:sp>
    </p:spTree>
    <p:extLst>
      <p:ext uri="{BB962C8B-B14F-4D97-AF65-F5344CB8AC3E}">
        <p14:creationId xmlns:p14="http://schemas.microsoft.com/office/powerpoint/2010/main" val="865355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US" dirty="0" smtClean="0"/>
              <a:t>The “business case for diversity” theorizes that a company employing a diverse workforce (men, women, multiple generations, veterans, disabled, ethnically and racially diverse backgrounds) is better able to understand the demographics of the marketplace it serves and is thus better equipped to thrive in that marketplace than a company that has a more limited range of employee demographics. </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as Business Strategy</a:t>
            </a:r>
            <a:br>
              <a:rPr lang="en-US" dirty="0" smtClean="0"/>
            </a:br>
            <a:endParaRPr lang="en-US" dirty="0"/>
          </a:p>
        </p:txBody>
      </p:sp>
    </p:spTree>
    <p:extLst>
      <p:ext uri="{BB962C8B-B14F-4D97-AF65-F5344CB8AC3E}">
        <p14:creationId xmlns:p14="http://schemas.microsoft.com/office/powerpoint/2010/main" val="229024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as a Business Strategy </a:t>
            </a:r>
            <a:r>
              <a:rPr lang="en-US" dirty="0" err="1" smtClean="0"/>
              <a:t>cont</a:t>
            </a:r>
            <a:r>
              <a:rPr lang="en-US" dirty="0" smtClean="0"/>
              <a:t>…</a:t>
            </a:r>
            <a:endParaRPr lang="en-US" dirty="0"/>
          </a:p>
        </p:txBody>
      </p:sp>
      <p:sp>
        <p:nvSpPr>
          <p:cNvPr id="5" name="Content Placeholder 4"/>
          <p:cNvSpPr>
            <a:spLocks noGrp="1"/>
          </p:cNvSpPr>
          <p:nvPr>
            <p:ph idx="1"/>
          </p:nvPr>
        </p:nvSpPr>
        <p:spPr>
          <a:xfrm>
            <a:off x="457200" y="1600200"/>
            <a:ext cx="8229600" cy="4525963"/>
          </a:xfrm>
        </p:spPr>
        <p:txBody>
          <a:bodyPr>
            <a:normAutofit fontScale="92500" lnSpcReduction="10000"/>
          </a:bodyPr>
          <a:lstStyle/>
          <a:p>
            <a:pPr marL="0" indent="0">
              <a:buNone/>
            </a:pPr>
            <a:r>
              <a:rPr lang="en-US" dirty="0" smtClean="0"/>
              <a:t> Additionally, a company that supports the diversity of its workforce can also improve employee satisfaction (engaged employees), productivity and retention.  This portion of the business case, often referred to as </a:t>
            </a:r>
            <a:r>
              <a:rPr lang="en-US" u="sng" dirty="0" smtClean="0"/>
              <a:t>inclusion, </a:t>
            </a:r>
            <a:r>
              <a:rPr lang="en-US" dirty="0" smtClean="0"/>
              <a:t>relates to how an organization utilizes its various relevant diversities. </a:t>
            </a:r>
          </a:p>
          <a:p>
            <a:pPr marL="0" indent="0">
              <a:buNone/>
            </a:pPr>
            <a:r>
              <a:rPr lang="en-US" dirty="0" smtClean="0"/>
              <a:t>If a workforce is diverse, but the employer takes little or no advantage of the breadth of that experience, then it cannot monetize whatever benefits background diversity might offer. </a:t>
            </a:r>
            <a:endParaRPr lang="en-US" dirty="0"/>
          </a:p>
        </p:txBody>
      </p:sp>
    </p:spTree>
    <p:extLst>
      <p:ext uri="{BB962C8B-B14F-4D97-AF65-F5344CB8AC3E}">
        <p14:creationId xmlns:p14="http://schemas.microsoft.com/office/powerpoint/2010/main" val="1901548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Survey and Poll Results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Gallup Poll Workplace Study, as reported in a 2011 SHRM article, showed that companies effective in creating an </a:t>
            </a:r>
            <a:r>
              <a:rPr lang="en-US" u="sng" dirty="0" smtClean="0"/>
              <a:t>inclusive</a:t>
            </a:r>
            <a:r>
              <a:rPr lang="en-US" dirty="0" smtClean="0"/>
              <a:t> environment saw remarkable business advantages when compared with the companies that are not as effective.</a:t>
            </a:r>
          </a:p>
          <a:p>
            <a:r>
              <a:rPr lang="en-US" dirty="0" smtClean="0"/>
              <a:t>Customer satisfaction increased by 39%</a:t>
            </a:r>
          </a:p>
          <a:p>
            <a:r>
              <a:rPr lang="en-US" dirty="0" smtClean="0"/>
              <a:t>Productivity increased by 22%</a:t>
            </a:r>
          </a:p>
          <a:p>
            <a:r>
              <a:rPr lang="en-US" dirty="0" smtClean="0"/>
              <a:t>Profitability increased by 27%</a:t>
            </a:r>
          </a:p>
          <a:p>
            <a:r>
              <a:rPr lang="en-US" dirty="0" smtClean="0"/>
              <a:t>Turnover decreased by 22%</a:t>
            </a:r>
          </a:p>
          <a:p>
            <a:endParaRPr lang="en-US" dirty="0"/>
          </a:p>
        </p:txBody>
      </p:sp>
    </p:spTree>
    <p:extLst>
      <p:ext uri="{BB962C8B-B14F-4D97-AF65-F5344CB8AC3E}">
        <p14:creationId xmlns:p14="http://schemas.microsoft.com/office/powerpoint/2010/main" val="2634821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Survey and Poll Results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A report released by SHRM on 7/15/11, “Fostering Innovation through a Diverse Workforce” cites diversity progress  and barriers.</a:t>
            </a:r>
          </a:p>
          <a:p>
            <a:pPr marL="0" indent="0">
              <a:buNone/>
            </a:pPr>
            <a:r>
              <a:rPr lang="en-US" dirty="0" smtClean="0"/>
              <a:t>The report reflects insights from those individuals who have direct responsibility for their company’s diversity and inclusion program.  </a:t>
            </a:r>
          </a:p>
          <a:p>
            <a:pPr marL="0" indent="0">
              <a:buNone/>
            </a:pPr>
            <a:r>
              <a:rPr lang="en-US" dirty="0" smtClean="0"/>
              <a:t>(Note: most of the respondents were large companies) </a:t>
            </a:r>
            <a:endParaRPr lang="en-US" dirty="0"/>
          </a:p>
        </p:txBody>
      </p:sp>
    </p:spTree>
    <p:extLst>
      <p:ext uri="{BB962C8B-B14F-4D97-AF65-F5344CB8AC3E}">
        <p14:creationId xmlns:p14="http://schemas.microsoft.com/office/powerpoint/2010/main" val="3007220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Survey and Poll Results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Some of the findings include:</a:t>
            </a:r>
          </a:p>
          <a:p>
            <a:r>
              <a:rPr lang="en-US" dirty="0" smtClean="0"/>
              <a:t>54% of respondents cited gender diversity as the area having made the most progress</a:t>
            </a:r>
          </a:p>
          <a:p>
            <a:r>
              <a:rPr lang="en-US" dirty="0" smtClean="0"/>
              <a:t>85% agreed that diversity is crucial to gaining the perspectives and ideas that foster innovation</a:t>
            </a:r>
          </a:p>
          <a:p>
            <a:r>
              <a:rPr lang="en-US" dirty="0" smtClean="0"/>
              <a:t>A diverse and inclusive workforce is crucial for companies that want to attract and retain top talent</a:t>
            </a:r>
            <a:endParaRPr lang="en-US" dirty="0"/>
          </a:p>
        </p:txBody>
      </p:sp>
    </p:spTree>
    <p:extLst>
      <p:ext uri="{BB962C8B-B14F-4D97-AF65-F5344CB8AC3E}">
        <p14:creationId xmlns:p14="http://schemas.microsoft.com/office/powerpoint/2010/main" val="848170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Actual Business Advantages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Promotes teamwork/strengthens the team </a:t>
            </a:r>
          </a:p>
          <a:p>
            <a:r>
              <a:rPr lang="en-US" dirty="0" smtClean="0"/>
              <a:t>Improves communication</a:t>
            </a:r>
          </a:p>
          <a:p>
            <a:r>
              <a:rPr lang="en-US" dirty="0" smtClean="0"/>
              <a:t>Raises awareness and sensitivity; challenges us to adjust the cultural lenses through which we see the world</a:t>
            </a:r>
          </a:p>
          <a:p>
            <a:r>
              <a:rPr lang="en-US" dirty="0" smtClean="0"/>
              <a:t>Provides a broader perspective; more information/input to make critical business decisions that impact customers, vendors and stakeholders     </a:t>
            </a:r>
          </a:p>
          <a:p>
            <a:r>
              <a:rPr lang="en-US" dirty="0" smtClean="0"/>
              <a:t>Employees/teams become more creative, engaged and competitive</a:t>
            </a:r>
          </a:p>
          <a:p>
            <a:r>
              <a:rPr lang="en-US" dirty="0" smtClean="0"/>
              <a:t>Organization becomes more competitive in global marketplace</a:t>
            </a:r>
          </a:p>
          <a:p>
            <a:r>
              <a:rPr lang="en-US" dirty="0" smtClean="0"/>
              <a:t>Recruit the best talent (broadens the pool)</a:t>
            </a:r>
          </a:p>
          <a:p>
            <a:r>
              <a:rPr lang="en-US" dirty="0" smtClean="0"/>
              <a:t>Employee satisfaction and engagement, thus resulting in employee retention</a:t>
            </a:r>
          </a:p>
          <a:p>
            <a:r>
              <a:rPr lang="en-US" dirty="0" smtClean="0"/>
              <a:t>Proactively managing change vs. being reactive</a:t>
            </a:r>
          </a:p>
          <a:p>
            <a:r>
              <a:rPr lang="en-US" dirty="0" smtClean="0"/>
              <a:t>Impacts the bottom line; Increased profitability</a:t>
            </a:r>
          </a:p>
          <a:p>
            <a:endParaRPr lang="en-US" dirty="0"/>
          </a:p>
        </p:txBody>
      </p:sp>
    </p:spTree>
    <p:extLst>
      <p:ext uri="{BB962C8B-B14F-4D97-AF65-F5344CB8AC3E}">
        <p14:creationId xmlns:p14="http://schemas.microsoft.com/office/powerpoint/2010/main" val="875703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Effective Communication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Experts in the field of Diversity and Inclusion, </a:t>
            </a:r>
            <a:r>
              <a:rPr lang="en-US" dirty="0" err="1" smtClean="0"/>
              <a:t>specfically</a:t>
            </a:r>
            <a:r>
              <a:rPr lang="en-US" dirty="0" smtClean="0"/>
              <a:t> </a:t>
            </a:r>
            <a:r>
              <a:rPr lang="en-US" dirty="0" err="1" smtClean="0"/>
              <a:t>Jonamay</a:t>
            </a:r>
            <a:r>
              <a:rPr lang="en-US" dirty="0" smtClean="0"/>
              <a:t> Lambert and Selma Myers, based on years of experience and research, believe that “Communication could very well be the most important diversity skill.  Without it there is no way to get to know a colleague or solve conflict. “</a:t>
            </a:r>
            <a:endParaRPr lang="en-US" dirty="0"/>
          </a:p>
          <a:p>
            <a:pPr marL="0" indent="0">
              <a:buNone/>
            </a:pPr>
            <a:r>
              <a:rPr lang="en-US" dirty="0" smtClean="0"/>
              <a:t>“The greater the span of diversity, the more important it is to be able to communicate effectively.  Communication is the glue that keeps the organization or a team together.”</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660854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AND INCLUSION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AWARENESS AND SENSITIVITY </a:t>
            </a:r>
          </a:p>
          <a:p>
            <a:pPr marL="0" indent="0">
              <a:buNone/>
            </a:pPr>
            <a:r>
              <a:rPr lang="en-US" dirty="0" smtClean="0"/>
              <a:t>1995 – 2000</a:t>
            </a:r>
          </a:p>
          <a:p>
            <a:r>
              <a:rPr lang="en-US" dirty="0" smtClean="0">
                <a:solidFill>
                  <a:srgbClr val="FF0000"/>
                </a:solidFill>
              </a:rPr>
              <a:t>Workforce 2000 </a:t>
            </a:r>
            <a:r>
              <a:rPr lang="en-US" dirty="0" smtClean="0"/>
              <a:t>– Will be much more diverse</a:t>
            </a:r>
          </a:p>
          <a:p>
            <a:r>
              <a:rPr lang="en-US" dirty="0" smtClean="0"/>
              <a:t>Skills needed to manage a diverse workforce</a:t>
            </a:r>
          </a:p>
          <a:p>
            <a:r>
              <a:rPr lang="en-US" dirty="0" smtClean="0"/>
              <a:t>Recognize personal biases (self analysis)</a:t>
            </a:r>
          </a:p>
          <a:p>
            <a:r>
              <a:rPr lang="en-US" dirty="0" smtClean="0"/>
              <a:t>Be nice; treat everybody with dignity/respect</a:t>
            </a:r>
          </a:p>
          <a:p>
            <a:r>
              <a:rPr lang="en-US" dirty="0" smtClean="0"/>
              <a:t>Compliance</a:t>
            </a:r>
          </a:p>
          <a:p>
            <a:r>
              <a:rPr lang="en-US" dirty="0" smtClean="0"/>
              <a:t>Hiring, Promotion, Equal pay Practices</a:t>
            </a:r>
          </a:p>
          <a:p>
            <a:endParaRPr lang="en-US" dirty="0" smtClean="0"/>
          </a:p>
          <a:p>
            <a:endParaRPr lang="en-US" dirty="0" smtClean="0"/>
          </a:p>
          <a:p>
            <a:endParaRPr lang="en-US" dirty="0"/>
          </a:p>
        </p:txBody>
      </p:sp>
    </p:spTree>
    <p:extLst>
      <p:ext uri="{BB962C8B-B14F-4D97-AF65-F5344CB8AC3E}">
        <p14:creationId xmlns:p14="http://schemas.microsoft.com/office/powerpoint/2010/main" val="2691766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Effective Communication 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Effective communicators are:</a:t>
            </a:r>
            <a:endParaRPr lang="en-US" dirty="0"/>
          </a:p>
          <a:p>
            <a:r>
              <a:rPr lang="en-US" dirty="0" smtClean="0"/>
              <a:t>Good listeners (who set aside internal thoughts)</a:t>
            </a:r>
          </a:p>
          <a:p>
            <a:r>
              <a:rPr lang="en-US" dirty="0" smtClean="0"/>
              <a:t>Ask questions that deepen their understanding of the other’s perspectives and experiences</a:t>
            </a:r>
          </a:p>
          <a:p>
            <a:r>
              <a:rPr lang="en-US" dirty="0" smtClean="0"/>
              <a:t>Have an open mind; willing to be influenced by what they hear.</a:t>
            </a:r>
          </a:p>
          <a:p>
            <a:pPr marL="0" indent="0">
              <a:buNone/>
            </a:pPr>
            <a:r>
              <a:rPr lang="en-US" b="1" dirty="0" smtClean="0"/>
              <a:t>Effective communication can resolve matters before ever becoming a problem.</a:t>
            </a:r>
            <a:endParaRPr lang="en-US" b="1" dirty="0"/>
          </a:p>
        </p:txBody>
      </p:sp>
    </p:spTree>
    <p:extLst>
      <p:ext uri="{BB962C8B-B14F-4D97-AF65-F5344CB8AC3E}">
        <p14:creationId xmlns:p14="http://schemas.microsoft.com/office/powerpoint/2010/main" val="2026426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Effective Communication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How we benefit from effective communication:</a:t>
            </a:r>
          </a:p>
          <a:p>
            <a:r>
              <a:rPr lang="en-US" dirty="0" smtClean="0"/>
              <a:t>We are likely working to solve the right problem</a:t>
            </a:r>
          </a:p>
          <a:p>
            <a:r>
              <a:rPr lang="en-US" dirty="0" smtClean="0"/>
              <a:t>The solutions developed may be more innovative in response to our clear understanding of the problem</a:t>
            </a:r>
          </a:p>
          <a:p>
            <a:r>
              <a:rPr lang="en-US" dirty="0" smtClean="0"/>
              <a:t>The people we listen to will feel heard and, as a result, feel valued which will strengthen both work relations and personal relationships </a:t>
            </a:r>
            <a:endParaRPr lang="en-US"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173507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a:t>
            </a:r>
            <a:br>
              <a:rPr lang="en-US" dirty="0" smtClean="0"/>
            </a:br>
            <a:r>
              <a:rPr lang="en-US" dirty="0" smtClean="0"/>
              <a:t>What HR Professionals Should Know</a:t>
            </a:r>
            <a:endParaRPr lang="en-US" dirty="0"/>
          </a:p>
        </p:txBody>
      </p:sp>
      <p:sp>
        <p:nvSpPr>
          <p:cNvPr id="3" name="Content Placeholder 2"/>
          <p:cNvSpPr>
            <a:spLocks noGrp="1"/>
          </p:cNvSpPr>
          <p:nvPr>
            <p:ph idx="1"/>
          </p:nvPr>
        </p:nvSpPr>
        <p:spPr/>
        <p:txBody>
          <a:bodyPr>
            <a:normAutofit fontScale="25000" lnSpcReduction="20000"/>
          </a:bodyPr>
          <a:lstStyle/>
          <a:p>
            <a:r>
              <a:rPr lang="en-US" sz="12800" dirty="0" smtClean="0"/>
              <a:t>The 2013 Diversity and Inclusion message is driven by “change”</a:t>
            </a:r>
          </a:p>
          <a:p>
            <a:r>
              <a:rPr lang="en-US" sz="12800" dirty="0" smtClean="0"/>
              <a:t>D&amp;I initiatives should be considered a business strategy requiring the CEO to buy-in and assume a leadership role.</a:t>
            </a:r>
          </a:p>
          <a:p>
            <a:r>
              <a:rPr lang="en-US" sz="12800" dirty="0" smtClean="0"/>
              <a:t>HR goals and D&amp;I initiatives must align with corporate goals and objectives, vision and mission statements. </a:t>
            </a:r>
          </a:p>
          <a:p>
            <a:r>
              <a:rPr lang="en-US" sz="12800" dirty="0" smtClean="0"/>
              <a:t>Understand the </a:t>
            </a:r>
            <a:r>
              <a:rPr lang="en-US" sz="12800" u="sng" dirty="0" smtClean="0"/>
              <a:t>broadness</a:t>
            </a:r>
            <a:r>
              <a:rPr lang="en-US" sz="12800" dirty="0" smtClean="0"/>
              <a:t> of the term “Diversity” and how “Diversity and Inclusion” partner.</a:t>
            </a:r>
          </a:p>
          <a:p>
            <a:pPr marL="0" indent="0">
              <a:buNone/>
            </a:pPr>
            <a:r>
              <a:rPr lang="en-US" sz="6700" dirty="0" smtClean="0"/>
              <a:t>  </a:t>
            </a:r>
            <a:endParaRPr lang="en-US" sz="6700"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4064460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What HR Professionals should know</a:t>
            </a:r>
            <a:endParaRPr lang="en-US" dirty="0"/>
          </a:p>
        </p:txBody>
      </p:sp>
      <p:sp>
        <p:nvSpPr>
          <p:cNvPr id="3" name="Content Placeholder 2"/>
          <p:cNvSpPr>
            <a:spLocks noGrp="1"/>
          </p:cNvSpPr>
          <p:nvPr>
            <p:ph idx="1"/>
          </p:nvPr>
        </p:nvSpPr>
        <p:spPr/>
        <p:txBody>
          <a:bodyPr>
            <a:normAutofit fontScale="70000" lnSpcReduction="20000"/>
          </a:bodyPr>
          <a:lstStyle/>
          <a:p>
            <a:r>
              <a:rPr lang="en-US" sz="3600" dirty="0" smtClean="0"/>
              <a:t>Effective communication is considered a critical diversity skill.</a:t>
            </a:r>
          </a:p>
          <a:p>
            <a:r>
              <a:rPr lang="en-US" sz="3600" dirty="0" smtClean="0"/>
              <a:t>Some of the components for a strategic D&amp;I Plan might include education and training to build the foundation, a recruitment strategy, diversity amongst your suppliers/vendors, meeting corporate social responsibilities, building strategic alliances and partnerships, marketing and branding strategies or something as simple as a day of celebrating different cultures in the workplace or a review of your onboarding process.</a:t>
            </a:r>
          </a:p>
          <a:p>
            <a:r>
              <a:rPr lang="en-US" sz="3600" dirty="0" smtClean="0"/>
              <a:t>A D&amp;I strategy plan should always include measurement and accountability.</a:t>
            </a:r>
          </a:p>
          <a:p>
            <a:pPr marL="0" indent="0">
              <a:buNone/>
            </a:pPr>
            <a:endParaRPr lang="en-US" dirty="0" smtClean="0"/>
          </a:p>
          <a:p>
            <a:endParaRPr lang="en-US" dirty="0"/>
          </a:p>
        </p:txBody>
      </p:sp>
    </p:spTree>
    <p:extLst>
      <p:ext uri="{BB962C8B-B14F-4D97-AF65-F5344CB8AC3E}">
        <p14:creationId xmlns:p14="http://schemas.microsoft.com/office/powerpoint/2010/main" val="29976628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What you can do…</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sz="4600" dirty="0" smtClean="0"/>
          </a:p>
          <a:p>
            <a:pPr marL="0" indent="0">
              <a:buNone/>
            </a:pPr>
            <a:r>
              <a:rPr lang="en-US" sz="11200" dirty="0" smtClean="0"/>
              <a:t>As an Human Resource Professional:</a:t>
            </a:r>
          </a:p>
          <a:p>
            <a:r>
              <a:rPr lang="en-US" sz="11200" dirty="0" smtClean="0"/>
              <a:t>Be proactive.  Educate managers, supervisors and employees to raise their awareness, to recognize when to utilize the expertise of Human Resources (do not make sensitive decision in a vacuum), to understand the business benefits of valuing a diverse workforce.</a:t>
            </a:r>
          </a:p>
          <a:p>
            <a:r>
              <a:rPr lang="en-US" sz="11200" dirty="0" smtClean="0"/>
              <a:t>Be analytical when determining goals and objectives for your organization.</a:t>
            </a:r>
          </a:p>
          <a:p>
            <a:r>
              <a:rPr lang="en-US" sz="11200" dirty="0" smtClean="0"/>
              <a:t>Review Policies, Vision and Mission Statements.  Keep policies current, available to your employees and include a social media policy.</a:t>
            </a:r>
          </a:p>
          <a:p>
            <a:endParaRPr lang="en-US" sz="8600" dirty="0" smtClean="0"/>
          </a:p>
          <a:p>
            <a:pPr marL="0" indent="0">
              <a:buNone/>
            </a:pPr>
            <a:r>
              <a:rPr lang="en-US" sz="8600" dirty="0" smtClean="0"/>
              <a:t>  </a:t>
            </a:r>
          </a:p>
          <a:p>
            <a:pPr marL="0" indent="0">
              <a:buNone/>
            </a:pPr>
            <a:endParaRPr lang="en-US" sz="6000" dirty="0"/>
          </a:p>
        </p:txBody>
      </p:sp>
    </p:spTree>
    <p:extLst>
      <p:ext uri="{BB962C8B-B14F-4D97-AF65-F5344CB8AC3E}">
        <p14:creationId xmlns:p14="http://schemas.microsoft.com/office/powerpoint/2010/main" val="16520899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and INCLUSION 2013</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What you can do as a Human Resource Professional:</a:t>
            </a:r>
          </a:p>
          <a:p>
            <a:r>
              <a:rPr lang="en-US" sz="2800" dirty="0" smtClean="0"/>
              <a:t>Be </a:t>
            </a:r>
            <a:r>
              <a:rPr lang="en-US" sz="2800" dirty="0"/>
              <a:t>consistent in the administration of policies</a:t>
            </a:r>
            <a:r>
              <a:rPr lang="en-US" sz="2800" dirty="0" smtClean="0"/>
              <a:t>. (Don’t sabotage your own policies).</a:t>
            </a:r>
          </a:p>
          <a:p>
            <a:r>
              <a:rPr lang="en-US" sz="2800" dirty="0" smtClean="0"/>
              <a:t>Include D&amp;I objectives in performance reviews and hold all employees accountable.      </a:t>
            </a:r>
            <a:endParaRPr lang="en-US" sz="2800" dirty="0"/>
          </a:p>
          <a:p>
            <a:r>
              <a:rPr lang="en-US" sz="2800" dirty="0"/>
              <a:t>Be open to different cultural experiences.  Adjust your cultural lens through which </a:t>
            </a:r>
            <a:r>
              <a:rPr lang="en-US" sz="2800" dirty="0" smtClean="0"/>
              <a:t>you </a:t>
            </a:r>
            <a:r>
              <a:rPr lang="en-US" sz="2800" dirty="0"/>
              <a:t>view the world.</a:t>
            </a:r>
          </a:p>
          <a:p>
            <a:r>
              <a:rPr lang="en-US" sz="2800" dirty="0"/>
              <a:t>Lead by example. </a:t>
            </a:r>
            <a:endParaRPr lang="en-US" sz="2800" dirty="0" smtClean="0"/>
          </a:p>
          <a:p>
            <a:r>
              <a:rPr lang="en-US" sz="2800" dirty="0" smtClean="0"/>
              <a:t>Today’s D&amp;I Strategy is all inclusive. Whatever you do, please do not exclude white males in your organization.   </a:t>
            </a:r>
            <a:endParaRPr lang="en-US" sz="2800" dirty="0"/>
          </a:p>
        </p:txBody>
      </p:sp>
    </p:spTree>
    <p:extLst>
      <p:ext uri="{BB962C8B-B14F-4D97-AF65-F5344CB8AC3E}">
        <p14:creationId xmlns:p14="http://schemas.microsoft.com/office/powerpoint/2010/main" val="410681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Today’s Message</a:t>
            </a:r>
            <a:endParaRPr lang="en-US" dirty="0"/>
          </a:p>
        </p:txBody>
      </p:sp>
      <p:sp>
        <p:nvSpPr>
          <p:cNvPr id="5" name="Content Placeholder 4"/>
          <p:cNvSpPr>
            <a:spLocks noGrp="1"/>
          </p:cNvSpPr>
          <p:nvPr>
            <p:ph idx="1"/>
          </p:nvPr>
        </p:nvSpPr>
        <p:spPr/>
        <p:txBody>
          <a:bodyPr>
            <a:normAutofit/>
          </a:bodyPr>
          <a:lstStyle/>
          <a:p>
            <a:pPr marL="0" indent="0">
              <a:buNone/>
            </a:pPr>
            <a:endParaRPr lang="en-US" dirty="0" smtClean="0"/>
          </a:p>
          <a:p>
            <a:pPr marL="0" indent="0">
              <a:buNone/>
            </a:pPr>
            <a:r>
              <a:rPr lang="en-US" dirty="0" smtClean="0"/>
              <a:t>MESSAGE IN 2013</a:t>
            </a:r>
            <a:endParaRPr lang="en-US" dirty="0"/>
          </a:p>
          <a:p>
            <a:pPr marL="0" indent="0">
              <a:buNone/>
            </a:pPr>
            <a:r>
              <a:rPr lang="en-US" dirty="0" smtClean="0"/>
              <a:t>Today’s message of “</a:t>
            </a:r>
            <a:r>
              <a:rPr lang="en-US" u="sng" dirty="0" smtClean="0"/>
              <a:t>Diversity ”</a:t>
            </a:r>
            <a:r>
              <a:rPr lang="en-US" dirty="0" smtClean="0"/>
              <a:t> continues to raise awareness and build that foundation, but has expanded to a “</a:t>
            </a:r>
            <a:r>
              <a:rPr lang="en-US" u="sng" dirty="0" smtClean="0"/>
              <a:t>Diversity and Inclusion</a:t>
            </a:r>
            <a:r>
              <a:rPr lang="en-US" dirty="0" smtClean="0"/>
              <a:t>” Strategy while  making a strong business case for the implementation of such a strategy.   </a:t>
            </a:r>
          </a:p>
          <a:p>
            <a:pPr marL="0" indent="0">
              <a:buNone/>
            </a:pPr>
            <a:endParaRPr lang="en-US" dirty="0"/>
          </a:p>
        </p:txBody>
      </p:sp>
    </p:spTree>
    <p:extLst>
      <p:ext uri="{BB962C8B-B14F-4D97-AF65-F5344CB8AC3E}">
        <p14:creationId xmlns:p14="http://schemas.microsoft.com/office/powerpoint/2010/main" val="339033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a:t>
            </a:r>
            <a:br>
              <a:rPr lang="en-US" dirty="0" smtClean="0"/>
            </a:br>
            <a:r>
              <a:rPr lang="en-US" dirty="0" smtClean="0"/>
              <a:t>“Change”</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CHANGE</a:t>
            </a:r>
            <a:r>
              <a:rPr lang="en-US" dirty="0" smtClean="0"/>
              <a:t>                </a:t>
            </a:r>
            <a:r>
              <a:rPr lang="en-US" dirty="0" err="1" smtClean="0">
                <a:solidFill>
                  <a:schemeClr val="accent2">
                    <a:lumMod val="75000"/>
                  </a:schemeClr>
                </a:solidFill>
              </a:rPr>
              <a:t>CHANGE</a:t>
            </a:r>
            <a:r>
              <a:rPr lang="en-US" dirty="0" smtClean="0"/>
              <a:t>                     </a:t>
            </a:r>
            <a:r>
              <a:rPr lang="en-US" dirty="0" err="1" smtClean="0">
                <a:solidFill>
                  <a:schemeClr val="accent6">
                    <a:lumMod val="50000"/>
                  </a:schemeClr>
                </a:solidFill>
              </a:rPr>
              <a:t>CHANGE</a:t>
            </a:r>
            <a:endParaRPr lang="en-US" dirty="0" smtClean="0">
              <a:solidFill>
                <a:schemeClr val="accent6">
                  <a:lumMod val="50000"/>
                </a:schemeClr>
              </a:solidFill>
            </a:endParaRPr>
          </a:p>
          <a:p>
            <a:pPr marL="0" indent="0">
              <a:buNone/>
            </a:pPr>
            <a:r>
              <a:rPr lang="en-US" dirty="0" smtClean="0">
                <a:solidFill>
                  <a:schemeClr val="accent6">
                    <a:lumMod val="50000"/>
                  </a:schemeClr>
                </a:solidFill>
              </a:rPr>
              <a:t>	</a:t>
            </a:r>
            <a:r>
              <a:rPr lang="en-US" dirty="0" smtClean="0">
                <a:solidFill>
                  <a:srgbClr val="00B050"/>
                </a:solidFill>
              </a:rPr>
              <a:t>CHANGE</a:t>
            </a:r>
            <a:r>
              <a:rPr lang="en-US" dirty="0" smtClean="0">
                <a:solidFill>
                  <a:schemeClr val="accent6">
                    <a:lumMod val="50000"/>
                  </a:schemeClr>
                </a:solidFill>
              </a:rPr>
              <a:t>			</a:t>
            </a:r>
            <a:r>
              <a:rPr lang="en-US" dirty="0" smtClean="0">
                <a:solidFill>
                  <a:srgbClr val="0070C0"/>
                </a:solidFill>
              </a:rPr>
              <a:t>CHANGE</a:t>
            </a:r>
            <a:r>
              <a:rPr lang="en-US" dirty="0" smtClean="0">
                <a:solidFill>
                  <a:schemeClr val="accent6">
                    <a:lumMod val="50000"/>
                  </a:schemeClr>
                </a:solidFill>
              </a:rPr>
              <a:t>	</a:t>
            </a:r>
          </a:p>
          <a:p>
            <a:pPr marL="0" indent="0">
              <a:buNone/>
            </a:pPr>
            <a:endParaRPr lang="en-US" dirty="0">
              <a:solidFill>
                <a:schemeClr val="accent6">
                  <a:lumMod val="50000"/>
                </a:schemeClr>
              </a:solidFill>
            </a:endParaRPr>
          </a:p>
          <a:p>
            <a:pPr marL="0" indent="0">
              <a:buNone/>
            </a:pPr>
            <a:r>
              <a:rPr lang="en-US" u="sng" dirty="0" smtClean="0">
                <a:solidFill>
                  <a:srgbClr val="FF0000"/>
                </a:solidFill>
              </a:rPr>
              <a:t>C</a:t>
            </a:r>
            <a:r>
              <a:rPr lang="en-US" u="sng" dirty="0" smtClean="0">
                <a:solidFill>
                  <a:schemeClr val="bg2">
                    <a:lumMod val="50000"/>
                  </a:schemeClr>
                </a:solidFill>
              </a:rPr>
              <a:t>H</a:t>
            </a:r>
            <a:r>
              <a:rPr lang="en-US" u="sng" dirty="0" smtClean="0">
                <a:solidFill>
                  <a:srgbClr val="00B050"/>
                </a:solidFill>
              </a:rPr>
              <a:t>A</a:t>
            </a:r>
            <a:r>
              <a:rPr lang="en-US" u="sng" dirty="0" smtClean="0">
                <a:solidFill>
                  <a:srgbClr val="00B0F0"/>
                </a:solidFill>
              </a:rPr>
              <a:t>N</a:t>
            </a:r>
            <a:r>
              <a:rPr lang="en-US" u="sng" dirty="0" smtClean="0">
                <a:solidFill>
                  <a:srgbClr val="FFC000"/>
                </a:solidFill>
              </a:rPr>
              <a:t>G</a:t>
            </a:r>
            <a:r>
              <a:rPr lang="en-US" u="sng" dirty="0" smtClean="0">
                <a:solidFill>
                  <a:schemeClr val="accent2">
                    <a:lumMod val="50000"/>
                  </a:schemeClr>
                </a:solidFill>
              </a:rPr>
              <a:t>E</a:t>
            </a:r>
            <a:r>
              <a:rPr lang="en-US" dirty="0" smtClean="0"/>
              <a:t> is the driving force behind the need for  updating/revamping the message and discussions around diversity and inclusion initiatives in the workplace.  </a:t>
            </a:r>
            <a:endParaRPr lang="en-US" dirty="0"/>
          </a:p>
        </p:txBody>
      </p:sp>
    </p:spTree>
    <p:extLst>
      <p:ext uri="{BB962C8B-B14F-4D97-AF65-F5344CB8AC3E}">
        <p14:creationId xmlns:p14="http://schemas.microsoft.com/office/powerpoint/2010/main" val="24201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smtClean="0"/>
              <a:t>“Change” cont..</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Change impacts the way we conduct business, internally and externally; products and services, marketing, branding and recruitment strategies. “Change” has made it necessary to revamp our diversity message.</a:t>
            </a:r>
          </a:p>
          <a:p>
            <a:pPr marL="0" indent="0">
              <a:buNone/>
            </a:pPr>
            <a:r>
              <a:rPr lang="en-US" dirty="0" smtClean="0"/>
              <a:t> </a:t>
            </a:r>
          </a:p>
          <a:p>
            <a:r>
              <a:rPr lang="en-US" dirty="0" smtClean="0"/>
              <a:t>Demographics (population, income, mobility, education, business owners)</a:t>
            </a:r>
          </a:p>
          <a:p>
            <a:r>
              <a:rPr lang="en-US" dirty="0" smtClean="0"/>
              <a:t>A more global society (more companies conducting business internationally)</a:t>
            </a:r>
          </a:p>
          <a:p>
            <a:r>
              <a:rPr lang="en-US" dirty="0" smtClean="0"/>
              <a:t>Mergers and acquisitions</a:t>
            </a:r>
          </a:p>
          <a:p>
            <a:r>
              <a:rPr lang="en-US" dirty="0" smtClean="0"/>
              <a:t>Country of multiple languages</a:t>
            </a:r>
          </a:p>
          <a:p>
            <a:r>
              <a:rPr lang="en-US" dirty="0" smtClean="0"/>
              <a:t>More technology driven society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7819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Diversity and Inclusion 2013</a:t>
            </a:r>
            <a:br>
              <a:rPr lang="en-US" dirty="0" smtClean="0"/>
            </a:br>
            <a:r>
              <a:rPr lang="en-US" dirty="0"/>
              <a:t>C</a:t>
            </a:r>
            <a:r>
              <a:rPr lang="en-US" dirty="0" smtClean="0"/>
              <a:t>hanging Demographics</a:t>
            </a:r>
            <a:br>
              <a:rPr lang="en-US" dirty="0" smtClean="0"/>
            </a:br>
            <a:endParaRPr lang="en-US" dirty="0"/>
          </a:p>
        </p:txBody>
      </p:sp>
      <p:sp>
        <p:nvSpPr>
          <p:cNvPr id="3" name="Content Placeholder 2"/>
          <p:cNvSpPr>
            <a:spLocks noGrp="1"/>
          </p:cNvSpPr>
          <p:nvPr>
            <p:ph idx="1"/>
          </p:nvPr>
        </p:nvSpPr>
        <p:spPr/>
        <p:txBody>
          <a:bodyPr/>
          <a:lstStyle/>
          <a:p>
            <a:pPr marL="0" indent="0" algn="ctr">
              <a:buNone/>
            </a:pPr>
            <a:r>
              <a:rPr lang="en-US" dirty="0" smtClean="0"/>
              <a:t>POPULATION BY RACE AND HISPANIC ORIGIN</a:t>
            </a:r>
          </a:p>
          <a:p>
            <a:pPr marL="0" indent="0">
              <a:buNone/>
            </a:pPr>
            <a:endParaRPr lang="en-US" dirty="0"/>
          </a:p>
        </p:txBody>
      </p:sp>
      <p:pic>
        <p:nvPicPr>
          <p:cNvPr id="4" name="Picture 3" descr="Graph: Percent of the Population, by Race and Hispanic Origin: 1990, 2000, 2025, and 2050"/>
          <p:cNvPicPr/>
          <p:nvPr/>
        </p:nvPicPr>
        <p:blipFill>
          <a:blip r:embed="rId2">
            <a:extLst>
              <a:ext uri="{28A0092B-C50C-407E-A947-70E740481C1C}">
                <a14:useLocalDpi xmlns:a14="http://schemas.microsoft.com/office/drawing/2010/main" val="0"/>
              </a:ext>
            </a:extLst>
          </a:blip>
          <a:srcRect/>
          <a:stretch>
            <a:fillRect/>
          </a:stretch>
        </p:blipFill>
        <p:spPr bwMode="auto">
          <a:xfrm>
            <a:off x="1365885" y="2438400"/>
            <a:ext cx="6412230" cy="3990975"/>
          </a:xfrm>
          <a:prstGeom prst="rect">
            <a:avLst/>
          </a:prstGeom>
          <a:noFill/>
          <a:ln>
            <a:noFill/>
          </a:ln>
        </p:spPr>
      </p:pic>
    </p:spTree>
    <p:extLst>
      <p:ext uri="{BB962C8B-B14F-4D97-AF65-F5344CB8AC3E}">
        <p14:creationId xmlns:p14="http://schemas.microsoft.com/office/powerpoint/2010/main" val="1358426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Diversity and Inclusion 2013</a:t>
            </a:r>
            <a:br>
              <a:rPr lang="en-US" dirty="0" smtClean="0"/>
            </a:br>
            <a:r>
              <a:rPr lang="en-US" dirty="0" err="1" smtClean="0"/>
              <a:t>Characteristics,Dimensions</a:t>
            </a:r>
            <a:r>
              <a:rPr lang="en-US" dirty="0" smtClean="0"/>
              <a:t> of Diversity</a:t>
            </a:r>
            <a:endParaRPr lang="en-US" dirty="0"/>
          </a:p>
        </p:txBody>
      </p:sp>
      <p:sp>
        <p:nvSpPr>
          <p:cNvPr id="5" name="Content Placeholder 4"/>
          <p:cNvSpPr>
            <a:spLocks noGrp="1"/>
          </p:cNvSpPr>
          <p:nvPr>
            <p:ph idx="1"/>
          </p:nvPr>
        </p:nvSpPr>
        <p:spPr>
          <a:xfrm>
            <a:off x="457200" y="1733550"/>
            <a:ext cx="8305800" cy="5105400"/>
          </a:xfrm>
        </p:spPr>
        <p:txBody>
          <a:bodyPr>
            <a:normAutofit fontScale="92500" lnSpcReduction="10000"/>
          </a:bodyPr>
          <a:lstStyle/>
          <a:p>
            <a:pPr marL="0" indent="0">
              <a:buNone/>
            </a:pPr>
            <a:r>
              <a:rPr lang="en-US" dirty="0" smtClean="0"/>
              <a:t>Age				Geographic location</a:t>
            </a:r>
          </a:p>
          <a:p>
            <a:pPr marL="0" indent="0">
              <a:buNone/>
            </a:pPr>
            <a:r>
              <a:rPr lang="en-US" dirty="0" smtClean="0"/>
              <a:t>Gender			Income/class/status</a:t>
            </a:r>
          </a:p>
          <a:p>
            <a:pPr marL="0" indent="0">
              <a:buNone/>
            </a:pPr>
            <a:r>
              <a:rPr lang="en-US" dirty="0" smtClean="0"/>
              <a:t>Sexual orientation	Personal habits</a:t>
            </a:r>
          </a:p>
          <a:p>
            <a:pPr marL="0" indent="0">
              <a:buNone/>
            </a:pPr>
            <a:r>
              <a:rPr lang="en-US" dirty="0" smtClean="0"/>
              <a:t>Physical ability		Recreational habits</a:t>
            </a:r>
          </a:p>
          <a:p>
            <a:pPr marL="0" indent="0">
              <a:buNone/>
            </a:pPr>
            <a:r>
              <a:rPr lang="en-US" dirty="0" smtClean="0"/>
              <a:t>Ethnicity			Religion</a:t>
            </a:r>
          </a:p>
          <a:p>
            <a:pPr marL="0" indent="0">
              <a:buNone/>
            </a:pPr>
            <a:r>
              <a:rPr lang="en-US" dirty="0" smtClean="0"/>
              <a:t>Race				Education</a:t>
            </a:r>
          </a:p>
          <a:p>
            <a:pPr marL="0" indent="0">
              <a:buNone/>
            </a:pPr>
            <a:r>
              <a:rPr lang="en-US" dirty="0" smtClean="0"/>
              <a:t>Work experience		Parental status</a:t>
            </a:r>
          </a:p>
          <a:p>
            <a:pPr marL="0" indent="0">
              <a:buNone/>
            </a:pPr>
            <a:r>
              <a:rPr lang="en-US" dirty="0" smtClean="0"/>
              <a:t>Appearance/Style	Background</a:t>
            </a:r>
          </a:p>
          <a:p>
            <a:pPr marL="0" indent="0">
              <a:buNone/>
            </a:pPr>
            <a:r>
              <a:rPr lang="en-US" dirty="0" smtClean="0"/>
              <a:t>Marital status		Value Systems</a:t>
            </a:r>
          </a:p>
          <a:p>
            <a:pPr marL="0" indent="0">
              <a:buNone/>
            </a:pPr>
            <a:r>
              <a:rPr lang="en-US" dirty="0" smtClean="0"/>
              <a:t>Life experiences</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8907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Some characteristics are visible and some are not.  </a:t>
            </a:r>
            <a:r>
              <a:rPr lang="en-US" u="sng" dirty="0" smtClean="0"/>
              <a:t>Important that we not make assumptions about who we think people are.</a:t>
            </a:r>
            <a:endParaRPr lang="en-US" b="1" u="sng" dirty="0" smtClean="0"/>
          </a:p>
          <a:p>
            <a:pPr marL="0" indent="0">
              <a:buNone/>
            </a:pPr>
            <a:r>
              <a:rPr lang="en-US" dirty="0" smtClean="0"/>
              <a:t>A reminder that </a:t>
            </a:r>
            <a:r>
              <a:rPr lang="en-US" b="1" dirty="0" smtClean="0"/>
              <a:t>WE</a:t>
            </a:r>
            <a:r>
              <a:rPr lang="en-US" dirty="0" smtClean="0"/>
              <a:t> are the product of all of these things; they make us who we are and we bring them all to the workplace.  Diversity is such a broad term and we have a tendency to get stuck on race and gender.</a:t>
            </a:r>
            <a:endParaRPr lang="en-US" dirty="0"/>
          </a:p>
        </p:txBody>
      </p:sp>
      <p:sp>
        <p:nvSpPr>
          <p:cNvPr id="4" name="Title 3"/>
          <p:cNvSpPr>
            <a:spLocks noGrp="1"/>
          </p:cNvSpPr>
          <p:nvPr>
            <p:ph type="title"/>
          </p:nvPr>
        </p:nvSpPr>
        <p:spPr/>
        <p:txBody>
          <a:bodyPr>
            <a:normAutofit fontScale="90000"/>
          </a:bodyPr>
          <a:lstStyle/>
          <a:p>
            <a:r>
              <a:rPr lang="en-US" dirty="0" smtClean="0"/>
              <a:t>Diversity 2013 – Dimensions of a Diverse Population</a:t>
            </a:r>
            <a:endParaRPr lang="en-US" dirty="0"/>
          </a:p>
        </p:txBody>
      </p:sp>
    </p:spTree>
    <p:extLst>
      <p:ext uri="{BB962C8B-B14F-4D97-AF65-F5344CB8AC3E}">
        <p14:creationId xmlns:p14="http://schemas.microsoft.com/office/powerpoint/2010/main" val="1945816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TotalTime>
  <Words>1890</Words>
  <Application>Microsoft Office PowerPoint</Application>
  <PresentationFormat>On-screen Show (4:3)</PresentationFormat>
  <Paragraphs>235</Paragraphs>
  <Slides>35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Building a Foundation and Making the Business  Case for Diversity/Inclusion</vt:lpstr>
      <vt:lpstr>Diversity  The message in the 90’s </vt:lpstr>
      <vt:lpstr>DIVERSITY AND INCLUSION</vt:lpstr>
      <vt:lpstr>Diversity and Inclusion 2013 Today’s Message</vt:lpstr>
      <vt:lpstr>Diversity and Inclusion “Change”</vt:lpstr>
      <vt:lpstr>Diversity and Inclusion 2013 “Change” cont..</vt:lpstr>
      <vt:lpstr> Diversity and Inclusion 2013 Changing Demographics </vt:lpstr>
      <vt:lpstr>Diversity and Inclusion 2013 Characteristics,Dimensions of Diversity</vt:lpstr>
      <vt:lpstr>Diversity 2013 – Dimensions of a Diverse Population</vt:lpstr>
      <vt:lpstr>DIVERSITY AND INCLUSION Women in Education</vt:lpstr>
      <vt:lpstr>Diversity and Inclusion 2013 Women Owned Businesses</vt:lpstr>
      <vt:lpstr> Diversity and Inclusion 2013 Minority Owned Businesses </vt:lpstr>
      <vt:lpstr>Diversity and Inclusion 2013 SHRM Workplace Forecast 2011</vt:lpstr>
      <vt:lpstr>Top Demographic and Social Trends</vt:lpstr>
      <vt:lpstr>Top Demographic and Social Trends cont.</vt:lpstr>
      <vt:lpstr>Top Demographic and Social Trends cont.</vt:lpstr>
      <vt:lpstr> Diversity and Inclusion 2013 Why a diversity and inclusion strategy? </vt:lpstr>
      <vt:lpstr>Diversity and Inclusion 2013 EEOC claims filed 2010, 2011, 2012   </vt:lpstr>
      <vt:lpstr>Diversity and Inclusion 2013 Changes to Marketing Strategies </vt:lpstr>
      <vt:lpstr>Diversity and Inclusion 2013 What is Diversity and Inclusion?</vt:lpstr>
      <vt:lpstr>DIVERSITY AND INCLUSION 2013 What is Diversity and Inclusion cont….</vt:lpstr>
      <vt:lpstr>DIVERSITY AND INCLUSION 2013 What is Diversity and Inclusion</vt:lpstr>
      <vt:lpstr>Diversity and Inclusion 2013 as Business Strategy </vt:lpstr>
      <vt:lpstr>Diversity and Inclusion 2013 as a Business Strategy cont…</vt:lpstr>
      <vt:lpstr>DIVERSITY AND INCLUSION 2013 Survey and Poll Results</vt:lpstr>
      <vt:lpstr>DIVERSITY AND INCLUSION 2013 Survey and Poll Results</vt:lpstr>
      <vt:lpstr>DIVERSITY AND INCLUSION 2013 Survey and Poll Results</vt:lpstr>
      <vt:lpstr>Diversity and Inclusion 2013 Actual Business Advantages</vt:lpstr>
      <vt:lpstr>Diversity and Inclusion 2013 Effective Communication</vt:lpstr>
      <vt:lpstr>Diversity and Inclusion 2013 Effective Communication cont..</vt:lpstr>
      <vt:lpstr>Diversity and Inclusion 2013 Effective Communication cont..</vt:lpstr>
      <vt:lpstr>Diversity and Inclusion What HR Professionals Should Know</vt:lpstr>
      <vt:lpstr>DIVERSITY AND INCLUSION 2013 What HR Professionals should know</vt:lpstr>
      <vt:lpstr>Diversity and Inclusion 2013 What you can do…</vt:lpstr>
      <vt:lpstr>Diversity and INCLUSION 2013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Foundation and Making the Business Case for Diversity”</dc:title>
  <dc:creator>Barbara</dc:creator>
  <cp:lastModifiedBy>Kevin</cp:lastModifiedBy>
  <cp:revision>158</cp:revision>
  <cp:lastPrinted>2013-03-05T02:02:06Z</cp:lastPrinted>
  <dcterms:created xsi:type="dcterms:W3CDTF">2013-01-24T01:22:22Z</dcterms:created>
  <dcterms:modified xsi:type="dcterms:W3CDTF">2013-03-13T19:58:24Z</dcterms:modified>
</cp:coreProperties>
</file>